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Vedení elektrického proudu v látkách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25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Elektrický proud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/>
          </a:bodyPr>
          <a:lstStyle/>
          <a:p>
            <a:r>
              <a:rPr lang="cs-CZ" dirty="0" smtClean="0"/>
              <a:t>Pohyb volných elektricky nabitých částic nebo těles.</a:t>
            </a:r>
          </a:p>
          <a:p>
            <a:r>
              <a:rPr lang="cs-CZ" dirty="0" smtClean="0"/>
              <a:t>Vodič – látka obsahující volné elektricky nabité částice.</a:t>
            </a:r>
          </a:p>
          <a:p>
            <a:r>
              <a:rPr lang="cs-CZ" dirty="0" smtClean="0"/>
              <a:t>Izolant – látka, která má zanedbatelný počet volných elektricky nabitých částic.</a:t>
            </a:r>
          </a:p>
          <a:p>
            <a:r>
              <a:rPr lang="cs-CZ" dirty="0" smtClean="0"/>
              <a:t>Vodivostní částice mohou být:</a:t>
            </a:r>
          </a:p>
          <a:p>
            <a:pPr lvl="1"/>
            <a:r>
              <a:rPr lang="cs-CZ" dirty="0" smtClean="0"/>
              <a:t>Elektrony (nebo kladné díry v polovodičích)</a:t>
            </a:r>
          </a:p>
          <a:p>
            <a:pPr lvl="1"/>
            <a:r>
              <a:rPr lang="cs-CZ" dirty="0" smtClean="0"/>
              <a:t>Anionty</a:t>
            </a:r>
          </a:p>
          <a:p>
            <a:pPr lvl="1"/>
            <a:r>
              <a:rPr lang="cs-CZ" dirty="0" smtClean="0"/>
              <a:t>Kationty</a:t>
            </a:r>
          </a:p>
        </p:txBody>
      </p:sp>
    </p:spTree>
    <p:extLst>
      <p:ext uri="{BB962C8B-B14F-4D97-AF65-F5344CB8AC3E}">
        <p14:creationId xmlns:p14="http://schemas.microsoft.com/office/powerpoint/2010/main" val="259263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Skupina 228"/>
          <p:cNvGrpSpPr/>
          <p:nvPr/>
        </p:nvGrpSpPr>
        <p:grpSpPr>
          <a:xfrm>
            <a:off x="3192988" y="3927008"/>
            <a:ext cx="2302680" cy="551948"/>
            <a:chOff x="3207004" y="3040784"/>
            <a:chExt cx="2302680" cy="551948"/>
          </a:xfrm>
        </p:grpSpPr>
        <p:grpSp>
          <p:nvGrpSpPr>
            <p:cNvPr id="230" name="Skupina 229"/>
            <p:cNvGrpSpPr/>
            <p:nvPr/>
          </p:nvGrpSpPr>
          <p:grpSpPr>
            <a:xfrm>
              <a:off x="3207004" y="3040784"/>
              <a:ext cx="2301105" cy="220508"/>
              <a:chOff x="2051720" y="2780928"/>
              <a:chExt cx="2301105" cy="220508"/>
            </a:xfrm>
          </p:grpSpPr>
          <p:sp>
            <p:nvSpPr>
              <p:cNvPr id="239" name="Vývojový diagram: nebo 238"/>
              <p:cNvSpPr/>
              <p:nvPr/>
            </p:nvSpPr>
            <p:spPr>
              <a:xfrm>
                <a:off x="205172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0" name="Vývojový diagram: nebo 239"/>
              <p:cNvSpPr/>
              <p:nvPr/>
            </p:nvSpPr>
            <p:spPr>
              <a:xfrm>
                <a:off x="241176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1" name="Vývojový diagram: nebo 240"/>
              <p:cNvSpPr/>
              <p:nvPr/>
            </p:nvSpPr>
            <p:spPr>
              <a:xfrm>
                <a:off x="277180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2" name="Vývojový diagram: nebo 241"/>
              <p:cNvSpPr/>
              <p:nvPr/>
            </p:nvSpPr>
            <p:spPr>
              <a:xfrm>
                <a:off x="313184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3" name="Vývojový diagram: nebo 242"/>
              <p:cNvSpPr/>
              <p:nvPr/>
            </p:nvSpPr>
            <p:spPr>
              <a:xfrm>
                <a:off x="346075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4" name="Vývojový diagram: nebo 243"/>
              <p:cNvSpPr/>
              <p:nvPr/>
            </p:nvSpPr>
            <p:spPr>
              <a:xfrm>
                <a:off x="3792438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5" name="Vývojový diagram: nebo 244"/>
              <p:cNvSpPr/>
              <p:nvPr/>
            </p:nvSpPr>
            <p:spPr>
              <a:xfrm>
                <a:off x="4136801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31" name="Skupina 230"/>
            <p:cNvGrpSpPr/>
            <p:nvPr/>
          </p:nvGrpSpPr>
          <p:grpSpPr>
            <a:xfrm>
              <a:off x="3208579" y="3372224"/>
              <a:ext cx="2301105" cy="220508"/>
              <a:chOff x="2051720" y="2780928"/>
              <a:chExt cx="2301105" cy="220508"/>
            </a:xfrm>
          </p:grpSpPr>
          <p:sp>
            <p:nvSpPr>
              <p:cNvPr id="232" name="Vývojový diagram: nebo 231"/>
              <p:cNvSpPr/>
              <p:nvPr/>
            </p:nvSpPr>
            <p:spPr>
              <a:xfrm>
                <a:off x="205172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3" name="Vývojový diagram: nebo 232"/>
              <p:cNvSpPr/>
              <p:nvPr/>
            </p:nvSpPr>
            <p:spPr>
              <a:xfrm>
                <a:off x="241176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4" name="Vývojový diagram: nebo 233"/>
              <p:cNvSpPr/>
              <p:nvPr/>
            </p:nvSpPr>
            <p:spPr>
              <a:xfrm>
                <a:off x="277180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5" name="Vývojový diagram: nebo 234"/>
              <p:cNvSpPr/>
              <p:nvPr/>
            </p:nvSpPr>
            <p:spPr>
              <a:xfrm>
                <a:off x="313184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6" name="Vývojový diagram: nebo 235"/>
              <p:cNvSpPr/>
              <p:nvPr/>
            </p:nvSpPr>
            <p:spPr>
              <a:xfrm>
                <a:off x="346075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7" name="Vývojový diagram: nebo 236"/>
              <p:cNvSpPr/>
              <p:nvPr/>
            </p:nvSpPr>
            <p:spPr>
              <a:xfrm>
                <a:off x="3792438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8" name="Vývojový diagram: nebo 237"/>
              <p:cNvSpPr/>
              <p:nvPr/>
            </p:nvSpPr>
            <p:spPr>
              <a:xfrm>
                <a:off x="4136801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Kovy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4464496"/>
          </a:xfrm>
        </p:spPr>
        <p:txBody>
          <a:bodyPr/>
          <a:lstStyle/>
          <a:p>
            <a:pPr algn="ctr"/>
            <a:r>
              <a:rPr lang="cs-CZ" dirty="0" smtClean="0"/>
              <a:t>Kovy obsahují obrovské množství volných elektronů, které způsobují jejich vodivost.</a:t>
            </a:r>
          </a:p>
          <a:p>
            <a:pPr algn="ctr"/>
            <a:r>
              <a:rPr lang="cs-CZ" dirty="0" smtClean="0"/>
              <a:t>V kovu všechny částice vykonávají tepelný pohyb.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62988" y="2925368"/>
            <a:ext cx="2592288" cy="763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28" name="Skupina 227"/>
          <p:cNvGrpSpPr/>
          <p:nvPr/>
        </p:nvGrpSpPr>
        <p:grpSpPr>
          <a:xfrm>
            <a:off x="3207004" y="3040784"/>
            <a:ext cx="2302680" cy="551948"/>
            <a:chOff x="3207004" y="3040784"/>
            <a:chExt cx="2302680" cy="551948"/>
          </a:xfrm>
        </p:grpSpPr>
        <p:grpSp>
          <p:nvGrpSpPr>
            <p:cNvPr id="19" name="Skupina 18"/>
            <p:cNvGrpSpPr/>
            <p:nvPr/>
          </p:nvGrpSpPr>
          <p:grpSpPr>
            <a:xfrm>
              <a:off x="3207004" y="3040784"/>
              <a:ext cx="2301105" cy="220508"/>
              <a:chOff x="2051720" y="2780928"/>
              <a:chExt cx="2301105" cy="220508"/>
            </a:xfrm>
          </p:grpSpPr>
          <p:sp>
            <p:nvSpPr>
              <p:cNvPr id="5" name="Vývojový diagram: nebo 4"/>
              <p:cNvSpPr/>
              <p:nvPr/>
            </p:nvSpPr>
            <p:spPr>
              <a:xfrm>
                <a:off x="205172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Vývojový diagram: nebo 5"/>
              <p:cNvSpPr/>
              <p:nvPr/>
            </p:nvSpPr>
            <p:spPr>
              <a:xfrm>
                <a:off x="241176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Vývojový diagram: nebo 6"/>
              <p:cNvSpPr/>
              <p:nvPr/>
            </p:nvSpPr>
            <p:spPr>
              <a:xfrm>
                <a:off x="277180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ývojový diagram: nebo 14"/>
              <p:cNvSpPr/>
              <p:nvPr/>
            </p:nvSpPr>
            <p:spPr>
              <a:xfrm>
                <a:off x="313184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Vývojový diagram: nebo 15"/>
              <p:cNvSpPr/>
              <p:nvPr/>
            </p:nvSpPr>
            <p:spPr>
              <a:xfrm>
                <a:off x="346075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Vývojový diagram: nebo 16"/>
              <p:cNvSpPr/>
              <p:nvPr/>
            </p:nvSpPr>
            <p:spPr>
              <a:xfrm>
                <a:off x="3792438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Vývojový diagram: nebo 17"/>
              <p:cNvSpPr/>
              <p:nvPr/>
            </p:nvSpPr>
            <p:spPr>
              <a:xfrm>
                <a:off x="4136801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0" name="Skupina 19"/>
            <p:cNvGrpSpPr/>
            <p:nvPr/>
          </p:nvGrpSpPr>
          <p:grpSpPr>
            <a:xfrm>
              <a:off x="3208579" y="3372224"/>
              <a:ext cx="2301105" cy="220508"/>
              <a:chOff x="2051720" y="2780928"/>
              <a:chExt cx="2301105" cy="220508"/>
            </a:xfrm>
          </p:grpSpPr>
          <p:sp>
            <p:nvSpPr>
              <p:cNvPr id="21" name="Vývojový diagram: nebo 20"/>
              <p:cNvSpPr/>
              <p:nvPr/>
            </p:nvSpPr>
            <p:spPr>
              <a:xfrm>
                <a:off x="205172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Vývojový diagram: nebo 21"/>
              <p:cNvSpPr/>
              <p:nvPr/>
            </p:nvSpPr>
            <p:spPr>
              <a:xfrm>
                <a:off x="241176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Vývojový diagram: nebo 22"/>
              <p:cNvSpPr/>
              <p:nvPr/>
            </p:nvSpPr>
            <p:spPr>
              <a:xfrm>
                <a:off x="2771800" y="2785412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4" name="Vývojový diagram: nebo 23"/>
              <p:cNvSpPr/>
              <p:nvPr/>
            </p:nvSpPr>
            <p:spPr>
              <a:xfrm>
                <a:off x="313184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5" name="Vývojový diagram: nebo 24"/>
              <p:cNvSpPr/>
              <p:nvPr/>
            </p:nvSpPr>
            <p:spPr>
              <a:xfrm>
                <a:off x="3460750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Vývojový diagram: nebo 25"/>
              <p:cNvSpPr/>
              <p:nvPr/>
            </p:nvSpPr>
            <p:spPr>
              <a:xfrm>
                <a:off x="3792438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Vývojový diagram: nebo 26"/>
              <p:cNvSpPr/>
              <p:nvPr/>
            </p:nvSpPr>
            <p:spPr>
              <a:xfrm>
                <a:off x="4136801" y="2780928"/>
                <a:ext cx="216024" cy="216024"/>
              </a:xfrm>
              <a:prstGeom prst="flowChartOr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21" name="Skupina 120"/>
          <p:cNvGrpSpPr/>
          <p:nvPr/>
        </p:nvGrpSpPr>
        <p:grpSpPr>
          <a:xfrm>
            <a:off x="3059832" y="2924944"/>
            <a:ext cx="2414040" cy="780460"/>
            <a:chOff x="1904548" y="2665088"/>
            <a:chExt cx="2414040" cy="780460"/>
          </a:xfrm>
        </p:grpSpPr>
        <p:grpSp>
          <p:nvGrpSpPr>
            <p:cNvPr id="30" name="Skupina 29"/>
            <p:cNvGrpSpPr/>
            <p:nvPr/>
          </p:nvGrpSpPr>
          <p:grpSpPr>
            <a:xfrm>
              <a:off x="2225390" y="2896924"/>
              <a:ext cx="170123" cy="215444"/>
              <a:chOff x="2699792" y="3465294"/>
              <a:chExt cx="170123" cy="215444"/>
            </a:xfrm>
          </p:grpSpPr>
          <p:sp>
            <p:nvSpPr>
              <p:cNvPr id="28" name="Ovál 27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31" name="Skupina 30"/>
            <p:cNvGrpSpPr/>
            <p:nvPr/>
          </p:nvGrpSpPr>
          <p:grpSpPr>
            <a:xfrm>
              <a:off x="2295637" y="3181940"/>
              <a:ext cx="170123" cy="215444"/>
              <a:chOff x="2699792" y="3465294"/>
              <a:chExt cx="170123" cy="215444"/>
            </a:xfrm>
          </p:grpSpPr>
          <p:sp>
            <p:nvSpPr>
              <p:cNvPr id="32" name="Ovál 31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34" name="Skupina 33"/>
            <p:cNvGrpSpPr/>
            <p:nvPr/>
          </p:nvGrpSpPr>
          <p:grpSpPr>
            <a:xfrm>
              <a:off x="1904548" y="2925981"/>
              <a:ext cx="170123" cy="215444"/>
              <a:chOff x="2699792" y="3465294"/>
              <a:chExt cx="170123" cy="215444"/>
            </a:xfrm>
          </p:grpSpPr>
          <p:sp>
            <p:nvSpPr>
              <p:cNvPr id="35" name="Ovál 34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TextovéPole 35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37" name="Skupina 36"/>
            <p:cNvGrpSpPr/>
            <p:nvPr/>
          </p:nvGrpSpPr>
          <p:grpSpPr>
            <a:xfrm>
              <a:off x="2567446" y="2744009"/>
              <a:ext cx="170123" cy="215444"/>
              <a:chOff x="2699792" y="3465294"/>
              <a:chExt cx="170123" cy="215444"/>
            </a:xfrm>
          </p:grpSpPr>
          <p:sp>
            <p:nvSpPr>
              <p:cNvPr id="38" name="Ovál 37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TextovéPole 38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43" name="Skupina 42"/>
            <p:cNvGrpSpPr/>
            <p:nvPr/>
          </p:nvGrpSpPr>
          <p:grpSpPr>
            <a:xfrm>
              <a:off x="2645655" y="3017129"/>
              <a:ext cx="170123" cy="215444"/>
              <a:chOff x="2699792" y="3465294"/>
              <a:chExt cx="170123" cy="215444"/>
            </a:xfrm>
          </p:grpSpPr>
          <p:sp>
            <p:nvSpPr>
              <p:cNvPr id="44" name="Ovál 43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TextovéPole 44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46" name="Skupina 45"/>
            <p:cNvGrpSpPr/>
            <p:nvPr/>
          </p:nvGrpSpPr>
          <p:grpSpPr>
            <a:xfrm>
              <a:off x="2977729" y="2858968"/>
              <a:ext cx="170123" cy="215444"/>
              <a:chOff x="2699792" y="3465294"/>
              <a:chExt cx="170123" cy="215444"/>
            </a:xfrm>
          </p:grpSpPr>
          <p:sp>
            <p:nvSpPr>
              <p:cNvPr id="47" name="Ovál 46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TextovéPole 47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49" name="Skupina 48"/>
            <p:cNvGrpSpPr/>
            <p:nvPr/>
          </p:nvGrpSpPr>
          <p:grpSpPr>
            <a:xfrm>
              <a:off x="2941599" y="3047414"/>
              <a:ext cx="170123" cy="215444"/>
              <a:chOff x="2699792" y="3465294"/>
              <a:chExt cx="170123" cy="215444"/>
            </a:xfrm>
          </p:grpSpPr>
          <p:sp>
            <p:nvSpPr>
              <p:cNvPr id="50" name="Ovál 49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1" name="TextovéPole 50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52" name="Skupina 51"/>
            <p:cNvGrpSpPr/>
            <p:nvPr/>
          </p:nvGrpSpPr>
          <p:grpSpPr>
            <a:xfrm>
              <a:off x="3309803" y="2665088"/>
              <a:ext cx="170123" cy="215444"/>
              <a:chOff x="2699792" y="3465294"/>
              <a:chExt cx="170123" cy="215444"/>
            </a:xfrm>
          </p:grpSpPr>
          <p:sp>
            <p:nvSpPr>
              <p:cNvPr id="53" name="Ovál 52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TextovéPole 53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55" name="Skupina 54"/>
            <p:cNvGrpSpPr/>
            <p:nvPr/>
          </p:nvGrpSpPr>
          <p:grpSpPr>
            <a:xfrm>
              <a:off x="3306644" y="3160338"/>
              <a:ext cx="170123" cy="215444"/>
              <a:chOff x="2699792" y="3465294"/>
              <a:chExt cx="170123" cy="215444"/>
            </a:xfrm>
          </p:grpSpPr>
          <p:sp>
            <p:nvSpPr>
              <p:cNvPr id="56" name="Ovál 55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7" name="TextovéPole 56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61" name="Skupina 60"/>
            <p:cNvGrpSpPr/>
            <p:nvPr/>
          </p:nvGrpSpPr>
          <p:grpSpPr>
            <a:xfrm>
              <a:off x="3361035" y="2966496"/>
              <a:ext cx="170123" cy="215444"/>
              <a:chOff x="2699792" y="3465294"/>
              <a:chExt cx="170123" cy="215444"/>
            </a:xfrm>
          </p:grpSpPr>
          <p:sp>
            <p:nvSpPr>
              <p:cNvPr id="62" name="Ovál 61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TextovéPole 62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67" name="Skupina 66"/>
            <p:cNvGrpSpPr/>
            <p:nvPr/>
          </p:nvGrpSpPr>
          <p:grpSpPr>
            <a:xfrm>
              <a:off x="3598668" y="2971598"/>
              <a:ext cx="170123" cy="215444"/>
              <a:chOff x="2699792" y="3465294"/>
              <a:chExt cx="170123" cy="215444"/>
            </a:xfrm>
          </p:grpSpPr>
          <p:sp>
            <p:nvSpPr>
              <p:cNvPr id="68" name="Ovál 67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3965100" y="2694961"/>
              <a:ext cx="170123" cy="215444"/>
              <a:chOff x="2699792" y="3465294"/>
              <a:chExt cx="170123" cy="215444"/>
            </a:xfrm>
          </p:grpSpPr>
          <p:sp>
            <p:nvSpPr>
              <p:cNvPr id="71" name="Ovál 70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73" name="Skupina 72"/>
            <p:cNvGrpSpPr/>
            <p:nvPr/>
          </p:nvGrpSpPr>
          <p:grpSpPr>
            <a:xfrm>
              <a:off x="3876445" y="3230104"/>
              <a:ext cx="170123" cy="215444"/>
              <a:chOff x="2699792" y="3465294"/>
              <a:chExt cx="170123" cy="215444"/>
            </a:xfrm>
          </p:grpSpPr>
          <p:sp>
            <p:nvSpPr>
              <p:cNvPr id="74" name="Ovál 73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TextovéPole 74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  <p:grpSp>
          <p:nvGrpSpPr>
            <p:cNvPr id="76" name="Skupina 75"/>
            <p:cNvGrpSpPr/>
            <p:nvPr/>
          </p:nvGrpSpPr>
          <p:grpSpPr>
            <a:xfrm>
              <a:off x="4148465" y="2935280"/>
              <a:ext cx="170123" cy="215444"/>
              <a:chOff x="2699792" y="3465294"/>
              <a:chExt cx="170123" cy="215444"/>
            </a:xfrm>
          </p:grpSpPr>
          <p:sp>
            <p:nvSpPr>
              <p:cNvPr id="77" name="Ovál 76"/>
              <p:cNvSpPr/>
              <p:nvPr/>
            </p:nvSpPr>
            <p:spPr>
              <a:xfrm>
                <a:off x="2725899" y="3498766"/>
                <a:ext cx="144016" cy="144016"/>
              </a:xfrm>
              <a:prstGeom prst="ellipse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TextovéPole 77"/>
              <p:cNvSpPr txBox="1"/>
              <p:nvPr/>
            </p:nvSpPr>
            <p:spPr>
              <a:xfrm>
                <a:off x="2699792" y="3465294"/>
                <a:ext cx="1440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800" dirty="0" smtClean="0"/>
                  <a:t>e</a:t>
                </a:r>
                <a:endParaRPr lang="cs-CZ" sz="800" dirty="0"/>
              </a:p>
            </p:txBody>
          </p:sp>
        </p:grpSp>
      </p:grpSp>
      <p:sp>
        <p:nvSpPr>
          <p:cNvPr id="122" name="Obdélník 121"/>
          <p:cNvSpPr/>
          <p:nvPr/>
        </p:nvSpPr>
        <p:spPr>
          <a:xfrm>
            <a:off x="3062988" y="3832872"/>
            <a:ext cx="2592288" cy="763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5" name="Skupina 124"/>
          <p:cNvGrpSpPr/>
          <p:nvPr/>
        </p:nvGrpSpPr>
        <p:grpSpPr>
          <a:xfrm>
            <a:off x="2506396" y="3998592"/>
            <a:ext cx="3724944" cy="436612"/>
            <a:chOff x="1351112" y="3738736"/>
            <a:chExt cx="3724944" cy="436612"/>
          </a:xfrm>
        </p:grpSpPr>
        <p:sp>
          <p:nvSpPr>
            <p:cNvPr id="123" name="Plus 122"/>
            <p:cNvSpPr/>
            <p:nvPr/>
          </p:nvSpPr>
          <p:spPr>
            <a:xfrm>
              <a:off x="4644008" y="3738736"/>
              <a:ext cx="432048" cy="432048"/>
            </a:xfrm>
            <a:prstGeom prst="mathPlu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Minus 123"/>
            <p:cNvSpPr/>
            <p:nvPr/>
          </p:nvSpPr>
          <p:spPr>
            <a:xfrm>
              <a:off x="1351112" y="3738736"/>
              <a:ext cx="432048" cy="436612"/>
            </a:xfrm>
            <a:prstGeom prst="mathMinus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0" name="Skupina 139"/>
          <p:cNvGrpSpPr/>
          <p:nvPr/>
        </p:nvGrpSpPr>
        <p:grpSpPr>
          <a:xfrm>
            <a:off x="3229955" y="3897094"/>
            <a:ext cx="2535787" cy="629181"/>
            <a:chOff x="3229955" y="3897094"/>
            <a:chExt cx="2535787" cy="629181"/>
          </a:xfrm>
        </p:grpSpPr>
        <p:sp>
          <p:nvSpPr>
            <p:cNvPr id="126" name="Šipka doprava 125"/>
            <p:cNvSpPr/>
            <p:nvPr/>
          </p:nvSpPr>
          <p:spPr>
            <a:xfrm>
              <a:off x="3978974" y="4256089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" name="Šipka doprava 126"/>
            <p:cNvSpPr/>
            <p:nvPr/>
          </p:nvSpPr>
          <p:spPr>
            <a:xfrm>
              <a:off x="4267006" y="4290982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Šipka doprava 127"/>
            <p:cNvSpPr/>
            <p:nvPr/>
          </p:nvSpPr>
          <p:spPr>
            <a:xfrm>
              <a:off x="4303136" y="4094562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" name="Šipka doprava 128"/>
            <p:cNvSpPr/>
            <p:nvPr/>
          </p:nvSpPr>
          <p:spPr>
            <a:xfrm>
              <a:off x="5207233" y="4462518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" name="Šipka doprava 129"/>
            <p:cNvSpPr/>
            <p:nvPr/>
          </p:nvSpPr>
          <p:spPr>
            <a:xfrm>
              <a:off x="3620942" y="4413304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Šipka doprava 130"/>
            <p:cNvSpPr/>
            <p:nvPr/>
          </p:nvSpPr>
          <p:spPr>
            <a:xfrm>
              <a:off x="3229955" y="4168331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Šipka doprava 131"/>
            <p:cNvSpPr/>
            <p:nvPr/>
          </p:nvSpPr>
          <p:spPr>
            <a:xfrm>
              <a:off x="3549036" y="4126441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Šipka doprava 132"/>
            <p:cNvSpPr/>
            <p:nvPr/>
          </p:nvSpPr>
          <p:spPr>
            <a:xfrm>
              <a:off x="3892853" y="3980857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" name="Šipka doprava 133"/>
            <p:cNvSpPr/>
            <p:nvPr/>
          </p:nvSpPr>
          <p:spPr>
            <a:xfrm>
              <a:off x="5477710" y="4181334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" name="Šipka doprava 134"/>
            <p:cNvSpPr/>
            <p:nvPr/>
          </p:nvSpPr>
          <p:spPr>
            <a:xfrm>
              <a:off x="4917867" y="4207950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Šipka doprava 135"/>
            <p:cNvSpPr/>
            <p:nvPr/>
          </p:nvSpPr>
          <p:spPr>
            <a:xfrm>
              <a:off x="4636043" y="4398761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Šipka doprava 136"/>
            <p:cNvSpPr/>
            <p:nvPr/>
          </p:nvSpPr>
          <p:spPr>
            <a:xfrm>
              <a:off x="4689617" y="4200209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" name="Šipka doprava 137"/>
            <p:cNvSpPr/>
            <p:nvPr/>
          </p:nvSpPr>
          <p:spPr>
            <a:xfrm>
              <a:off x="5295236" y="3928972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" name="Šipka doprava 138"/>
            <p:cNvSpPr/>
            <p:nvPr/>
          </p:nvSpPr>
          <p:spPr>
            <a:xfrm>
              <a:off x="4629835" y="3897094"/>
              <a:ext cx="288032" cy="63757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6" name="TextovéPole 245"/>
          <p:cNvSpPr txBox="1"/>
          <p:nvPr/>
        </p:nvSpPr>
        <p:spPr>
          <a:xfrm>
            <a:off x="1239955" y="5020797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 vložení kovu do vnějšího elektrického pole se k tepelnému pohybu přidá směrová složka a elektrony se začnou přesouvat ke kladnému pólu vlivem působení elektrických sil.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422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00018 0.132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Kapaliny (elektrolyty)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1224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Kapaliny, stejně jako jiné látky, vedou elektrický proud jen tehdy, obsahují-li volné nabité částice a jsou-li v působení vnějšího elektrického pole.</a:t>
            </a:r>
          </a:p>
          <a:p>
            <a:r>
              <a:rPr lang="cs-CZ" dirty="0" smtClean="0"/>
              <a:t>V kapalinách jsou vodivostní částice ionty.</a:t>
            </a:r>
            <a:endParaRPr lang="cs-CZ" dirty="0"/>
          </a:p>
        </p:txBody>
      </p:sp>
      <p:sp>
        <p:nvSpPr>
          <p:cNvPr id="4" name="Lichoběžník 3"/>
          <p:cNvSpPr/>
          <p:nvPr/>
        </p:nvSpPr>
        <p:spPr>
          <a:xfrm rot="10800000">
            <a:off x="1815587" y="3429000"/>
            <a:ext cx="5256584" cy="2016224"/>
          </a:xfrm>
          <a:prstGeom prst="trapezoi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nebo 10"/>
          <p:cNvSpPr/>
          <p:nvPr/>
        </p:nvSpPr>
        <p:spPr>
          <a:xfrm>
            <a:off x="3347864" y="3717032"/>
            <a:ext cx="360040" cy="360040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nebo 11"/>
          <p:cNvSpPr/>
          <p:nvPr/>
        </p:nvSpPr>
        <p:spPr>
          <a:xfrm>
            <a:off x="3675830" y="4580470"/>
            <a:ext cx="360040" cy="360040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nebo 12"/>
          <p:cNvSpPr/>
          <p:nvPr/>
        </p:nvSpPr>
        <p:spPr>
          <a:xfrm>
            <a:off x="4640078" y="3897052"/>
            <a:ext cx="360040" cy="360040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nebo 13"/>
          <p:cNvSpPr/>
          <p:nvPr/>
        </p:nvSpPr>
        <p:spPr>
          <a:xfrm>
            <a:off x="4868958" y="4671138"/>
            <a:ext cx="360040" cy="360040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9" name="Skupina 18"/>
          <p:cNvGrpSpPr/>
          <p:nvPr/>
        </p:nvGrpSpPr>
        <p:grpSpPr>
          <a:xfrm>
            <a:off x="3111731" y="4830262"/>
            <a:ext cx="472265" cy="468052"/>
            <a:chOff x="7700135" y="3789040"/>
            <a:chExt cx="472265" cy="468052"/>
          </a:xfrm>
        </p:grpSpPr>
        <p:sp>
          <p:nvSpPr>
            <p:cNvPr id="16" name="Ovál 15"/>
            <p:cNvSpPr/>
            <p:nvPr/>
          </p:nvSpPr>
          <p:spPr>
            <a:xfrm>
              <a:off x="7700135" y="3789040"/>
              <a:ext cx="472265" cy="468052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8" name="Přímá spojnice 17"/>
            <p:cNvCxnSpPr>
              <a:stCxn id="16" idx="2"/>
              <a:endCxn id="16" idx="6"/>
            </p:cNvCxnSpPr>
            <p:nvPr/>
          </p:nvCxnSpPr>
          <p:spPr>
            <a:xfrm>
              <a:off x="7700135" y="4023066"/>
              <a:ext cx="4722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Skupina 19"/>
          <p:cNvGrpSpPr/>
          <p:nvPr/>
        </p:nvGrpSpPr>
        <p:grpSpPr>
          <a:xfrm>
            <a:off x="3827598" y="3572358"/>
            <a:ext cx="472265" cy="468052"/>
            <a:chOff x="7700135" y="3789040"/>
            <a:chExt cx="472265" cy="468052"/>
          </a:xfrm>
        </p:grpSpPr>
        <p:sp>
          <p:nvSpPr>
            <p:cNvPr id="21" name="Ovál 20"/>
            <p:cNvSpPr/>
            <p:nvPr/>
          </p:nvSpPr>
          <p:spPr>
            <a:xfrm>
              <a:off x="7700135" y="3789040"/>
              <a:ext cx="472265" cy="468052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2" name="Přímá spojnice 21"/>
            <p:cNvCxnSpPr>
              <a:stCxn id="21" idx="2"/>
              <a:endCxn id="21" idx="6"/>
            </p:cNvCxnSpPr>
            <p:nvPr/>
          </p:nvCxnSpPr>
          <p:spPr>
            <a:xfrm>
              <a:off x="7700135" y="4023066"/>
              <a:ext cx="4722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>
            <a:off x="4299863" y="4346444"/>
            <a:ext cx="472265" cy="468052"/>
            <a:chOff x="7700135" y="3789040"/>
            <a:chExt cx="472265" cy="468052"/>
          </a:xfrm>
        </p:grpSpPr>
        <p:sp>
          <p:nvSpPr>
            <p:cNvPr id="24" name="Ovál 23"/>
            <p:cNvSpPr/>
            <p:nvPr/>
          </p:nvSpPr>
          <p:spPr>
            <a:xfrm>
              <a:off x="7700135" y="3789040"/>
              <a:ext cx="472265" cy="468052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5" name="Přímá spojnice 24"/>
            <p:cNvCxnSpPr>
              <a:stCxn id="24" idx="2"/>
              <a:endCxn id="24" idx="6"/>
            </p:cNvCxnSpPr>
            <p:nvPr/>
          </p:nvCxnSpPr>
          <p:spPr>
            <a:xfrm>
              <a:off x="7700135" y="4023066"/>
              <a:ext cx="4722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5109950" y="3582017"/>
            <a:ext cx="472265" cy="468052"/>
            <a:chOff x="7700135" y="3789040"/>
            <a:chExt cx="472265" cy="468052"/>
          </a:xfrm>
        </p:grpSpPr>
        <p:sp>
          <p:nvSpPr>
            <p:cNvPr id="27" name="Ovál 26"/>
            <p:cNvSpPr/>
            <p:nvPr/>
          </p:nvSpPr>
          <p:spPr>
            <a:xfrm>
              <a:off x="7700135" y="3789040"/>
              <a:ext cx="472265" cy="468052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8" name="Přímá spojnice 27"/>
            <p:cNvCxnSpPr>
              <a:stCxn id="27" idx="2"/>
              <a:endCxn id="27" idx="6"/>
            </p:cNvCxnSpPr>
            <p:nvPr/>
          </p:nvCxnSpPr>
          <p:spPr>
            <a:xfrm>
              <a:off x="7700135" y="4023066"/>
              <a:ext cx="4722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28"/>
          <p:cNvGrpSpPr/>
          <p:nvPr/>
        </p:nvGrpSpPr>
        <p:grpSpPr>
          <a:xfrm>
            <a:off x="7435747" y="3410998"/>
            <a:ext cx="472265" cy="468052"/>
            <a:chOff x="7700135" y="3789040"/>
            <a:chExt cx="472265" cy="468052"/>
          </a:xfrm>
        </p:grpSpPr>
        <p:sp>
          <p:nvSpPr>
            <p:cNvPr id="30" name="Ovál 29"/>
            <p:cNvSpPr/>
            <p:nvPr/>
          </p:nvSpPr>
          <p:spPr>
            <a:xfrm>
              <a:off x="7700135" y="3789040"/>
              <a:ext cx="472265" cy="468052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1" name="Přímá spojnice 30"/>
            <p:cNvCxnSpPr>
              <a:stCxn id="30" idx="2"/>
              <a:endCxn id="30" idx="6"/>
            </p:cNvCxnSpPr>
            <p:nvPr/>
          </p:nvCxnSpPr>
          <p:spPr>
            <a:xfrm>
              <a:off x="7700135" y="4023066"/>
              <a:ext cx="47226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ovéPole 31"/>
          <p:cNvSpPr txBox="1"/>
          <p:nvPr/>
        </p:nvSpPr>
        <p:spPr>
          <a:xfrm>
            <a:off x="8127969" y="34290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aniont</a:t>
            </a:r>
            <a:endParaRPr lang="cs-CZ" dirty="0"/>
          </a:p>
        </p:txBody>
      </p:sp>
      <p:sp>
        <p:nvSpPr>
          <p:cNvPr id="33" name="Vývojový diagram: nebo 32"/>
          <p:cNvSpPr/>
          <p:nvPr/>
        </p:nvSpPr>
        <p:spPr>
          <a:xfrm>
            <a:off x="7513763" y="4085729"/>
            <a:ext cx="360040" cy="360040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8100154" y="408108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kationt</a:t>
            </a:r>
            <a:endParaRPr lang="cs-CZ" dirty="0"/>
          </a:p>
        </p:txBody>
      </p:sp>
      <p:grpSp>
        <p:nvGrpSpPr>
          <p:cNvPr id="59" name="Skupina 58"/>
          <p:cNvGrpSpPr/>
          <p:nvPr/>
        </p:nvGrpSpPr>
        <p:grpSpPr>
          <a:xfrm>
            <a:off x="2123728" y="2780928"/>
            <a:ext cx="4752528" cy="2375606"/>
            <a:chOff x="2123728" y="2780928"/>
            <a:chExt cx="4752528" cy="2375606"/>
          </a:xfrm>
        </p:grpSpPr>
        <p:grpSp>
          <p:nvGrpSpPr>
            <p:cNvPr id="44" name="Skupina 43"/>
            <p:cNvGrpSpPr/>
            <p:nvPr/>
          </p:nvGrpSpPr>
          <p:grpSpPr>
            <a:xfrm>
              <a:off x="2123728" y="2924944"/>
              <a:ext cx="4752528" cy="2231590"/>
              <a:chOff x="2123728" y="2924944"/>
              <a:chExt cx="4752528" cy="2231590"/>
            </a:xfrm>
          </p:grpSpPr>
          <p:grpSp>
            <p:nvGrpSpPr>
              <p:cNvPr id="10" name="Skupina 9"/>
              <p:cNvGrpSpPr/>
              <p:nvPr/>
            </p:nvGrpSpPr>
            <p:grpSpPr>
              <a:xfrm>
                <a:off x="2123728" y="2924944"/>
                <a:ext cx="4752528" cy="2160240"/>
                <a:chOff x="2123728" y="2924944"/>
                <a:chExt cx="4752528" cy="2160240"/>
              </a:xfrm>
            </p:grpSpPr>
            <p:grpSp>
              <p:nvGrpSpPr>
                <p:cNvPr id="7" name="Skupina 6"/>
                <p:cNvGrpSpPr/>
                <p:nvPr/>
              </p:nvGrpSpPr>
              <p:grpSpPr>
                <a:xfrm>
                  <a:off x="2555776" y="3068960"/>
                  <a:ext cx="3744416" cy="2016224"/>
                  <a:chOff x="2555776" y="3068960"/>
                  <a:chExt cx="3744416" cy="2016224"/>
                </a:xfrm>
              </p:grpSpPr>
              <p:sp>
                <p:nvSpPr>
                  <p:cNvPr id="5" name="Obdélník 4"/>
                  <p:cNvSpPr/>
                  <p:nvPr/>
                </p:nvSpPr>
                <p:spPr>
                  <a:xfrm>
                    <a:off x="2555776" y="3068960"/>
                    <a:ext cx="216024" cy="2016224"/>
                  </a:xfrm>
                  <a:prstGeom prst="rect">
                    <a:avLst/>
                  </a:prstGeom>
                  <a:solidFill>
                    <a:schemeClr val="accent3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6" name="Obdélník 5"/>
                  <p:cNvSpPr/>
                  <p:nvPr/>
                </p:nvSpPr>
                <p:spPr>
                  <a:xfrm>
                    <a:off x="6084168" y="3068960"/>
                    <a:ext cx="216024" cy="2016224"/>
                  </a:xfrm>
                  <a:prstGeom prst="rect">
                    <a:avLst/>
                  </a:prstGeom>
                  <a:solidFill>
                    <a:schemeClr val="accent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sp>
              <p:nvSpPr>
                <p:cNvPr id="8" name="Minus 7"/>
                <p:cNvSpPr/>
                <p:nvPr/>
              </p:nvSpPr>
              <p:spPr>
                <a:xfrm>
                  <a:off x="2123728" y="2924944"/>
                  <a:ext cx="360040" cy="360040"/>
                </a:xfrm>
                <a:prstGeom prst="mathMinus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9" name="Plus 8"/>
                <p:cNvSpPr/>
                <p:nvPr/>
              </p:nvSpPr>
              <p:spPr>
                <a:xfrm>
                  <a:off x="6506161" y="2924944"/>
                  <a:ext cx="370095" cy="360040"/>
                </a:xfrm>
                <a:prstGeom prst="mathPlus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43" name="Skupina 42"/>
              <p:cNvGrpSpPr/>
              <p:nvPr/>
            </p:nvGrpSpPr>
            <p:grpSpPr>
              <a:xfrm>
                <a:off x="2983221" y="3744035"/>
                <a:ext cx="2982288" cy="1412499"/>
                <a:chOff x="2983221" y="3744035"/>
                <a:chExt cx="2982288" cy="1412499"/>
              </a:xfrm>
            </p:grpSpPr>
            <p:sp>
              <p:nvSpPr>
                <p:cNvPr id="35" name="Šipka doprava 34"/>
                <p:cNvSpPr/>
                <p:nvPr/>
              </p:nvSpPr>
              <p:spPr>
                <a:xfrm>
                  <a:off x="5596543" y="3744035"/>
                  <a:ext cx="368966" cy="144016"/>
                </a:xfrm>
                <a:prstGeom prst="rightArrow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6" name="Šipka doprava 35"/>
                <p:cNvSpPr/>
                <p:nvPr/>
              </p:nvSpPr>
              <p:spPr>
                <a:xfrm>
                  <a:off x="4305525" y="3744035"/>
                  <a:ext cx="368966" cy="144016"/>
                </a:xfrm>
                <a:prstGeom prst="rightArrow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7" name="Šipka doprava 36"/>
                <p:cNvSpPr/>
                <p:nvPr/>
              </p:nvSpPr>
              <p:spPr>
                <a:xfrm>
                  <a:off x="4776403" y="4518121"/>
                  <a:ext cx="368966" cy="144016"/>
                </a:xfrm>
                <a:prstGeom prst="rightArrow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8" name="Šipka doprava 37"/>
                <p:cNvSpPr/>
                <p:nvPr/>
              </p:nvSpPr>
              <p:spPr>
                <a:xfrm>
                  <a:off x="3581489" y="5012518"/>
                  <a:ext cx="368966" cy="144016"/>
                </a:xfrm>
                <a:prstGeom prst="rightArrow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9" name="Šipka doprava 38"/>
                <p:cNvSpPr/>
                <p:nvPr/>
              </p:nvSpPr>
              <p:spPr>
                <a:xfrm rot="10800000">
                  <a:off x="4272426" y="4004406"/>
                  <a:ext cx="368966" cy="144016"/>
                </a:xfrm>
                <a:prstGeom prst="rightArrow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0" name="Šipka doprava 39"/>
                <p:cNvSpPr/>
                <p:nvPr/>
              </p:nvSpPr>
              <p:spPr>
                <a:xfrm rot="10800000">
                  <a:off x="4499992" y="4764781"/>
                  <a:ext cx="368966" cy="144016"/>
                </a:xfrm>
                <a:prstGeom prst="rightArrow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1" name="Šipka doprava 40"/>
                <p:cNvSpPr/>
                <p:nvPr/>
              </p:nvSpPr>
              <p:spPr>
                <a:xfrm rot="10800000">
                  <a:off x="2983221" y="3813621"/>
                  <a:ext cx="368966" cy="144016"/>
                </a:xfrm>
                <a:prstGeom prst="rightArrow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2" name="Šipka doprava 41"/>
                <p:cNvSpPr/>
                <p:nvPr/>
              </p:nvSpPr>
              <p:spPr>
                <a:xfrm rot="10800000">
                  <a:off x="3304529" y="4684822"/>
                  <a:ext cx="368966" cy="144016"/>
                </a:xfrm>
                <a:prstGeom prst="rightArrow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grpSp>
          <p:nvGrpSpPr>
            <p:cNvPr id="58" name="Skupina 57"/>
            <p:cNvGrpSpPr/>
            <p:nvPr/>
          </p:nvGrpSpPr>
          <p:grpSpPr>
            <a:xfrm>
              <a:off x="2663789" y="2780928"/>
              <a:ext cx="3528392" cy="332378"/>
              <a:chOff x="2663789" y="2780928"/>
              <a:chExt cx="3528392" cy="332378"/>
            </a:xfrm>
          </p:grpSpPr>
          <p:cxnSp>
            <p:nvCxnSpPr>
              <p:cNvPr id="46" name="Pravoúhlá spojnice 45"/>
              <p:cNvCxnSpPr>
                <a:stCxn id="5" idx="0"/>
                <a:endCxn id="56" idx="1"/>
              </p:cNvCxnSpPr>
              <p:nvPr/>
            </p:nvCxnSpPr>
            <p:spPr>
              <a:xfrm rot="5400000" flipH="1" flipV="1">
                <a:off x="3493216" y="2107804"/>
                <a:ext cx="131729" cy="1790584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ravoúhlá spojnice 47"/>
              <p:cNvCxnSpPr>
                <a:stCxn id="6" idx="0"/>
              </p:cNvCxnSpPr>
              <p:nvPr/>
            </p:nvCxnSpPr>
            <p:spPr>
              <a:xfrm rot="16200000" flipV="1">
                <a:off x="5300423" y="2177202"/>
                <a:ext cx="127331" cy="1656185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>
                <a:off x="4535995" y="2780928"/>
                <a:ext cx="1" cy="33237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bdélník 55"/>
              <p:cNvSpPr/>
              <p:nvPr/>
            </p:nvSpPr>
            <p:spPr>
              <a:xfrm>
                <a:off x="4454372" y="2865223"/>
                <a:ext cx="45719" cy="14401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60" name="TextovéPole 59"/>
          <p:cNvSpPr txBox="1"/>
          <p:nvPr/>
        </p:nvSpPr>
        <p:spPr>
          <a:xfrm>
            <a:off x="1547664" y="5445224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Anionty se v elektrolytu budou pohybovat ke kladné elektrodě a kationty k záporné elektrodě. Na elektrodách probíhají chemické reakce.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653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Plyny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12776"/>
            <a:ext cx="6696744" cy="2088232"/>
          </a:xfrm>
        </p:spPr>
        <p:txBody>
          <a:bodyPr/>
          <a:lstStyle/>
          <a:p>
            <a:r>
              <a:rPr lang="cs-CZ" dirty="0" smtClean="0"/>
              <a:t>Plyny, aby vedly elektrický proud, musí být ionizované. To se děje: </a:t>
            </a:r>
          </a:p>
          <a:p>
            <a:pPr lvl="2"/>
            <a:r>
              <a:rPr lang="cs-CZ" dirty="0" smtClean="0"/>
              <a:t>při vysokém napětí</a:t>
            </a:r>
          </a:p>
          <a:p>
            <a:pPr lvl="2"/>
            <a:r>
              <a:rPr lang="cs-CZ" dirty="0" smtClean="0"/>
              <a:t>při vysokých teplotách</a:t>
            </a:r>
          </a:p>
          <a:p>
            <a:pPr lvl="2"/>
            <a:r>
              <a:rPr lang="cs-CZ" dirty="0" smtClean="0"/>
              <a:t>při nízkých tlacích</a:t>
            </a:r>
            <a:endParaRPr lang="cs-CZ" dirty="0"/>
          </a:p>
        </p:txBody>
      </p:sp>
      <p:grpSp>
        <p:nvGrpSpPr>
          <p:cNvPr id="29" name="Skupina 28"/>
          <p:cNvGrpSpPr/>
          <p:nvPr/>
        </p:nvGrpSpPr>
        <p:grpSpPr>
          <a:xfrm>
            <a:off x="971600" y="3429000"/>
            <a:ext cx="5796645" cy="2592288"/>
            <a:chOff x="971600" y="3429000"/>
            <a:chExt cx="5796645" cy="2592288"/>
          </a:xfrm>
        </p:grpSpPr>
        <p:grpSp>
          <p:nvGrpSpPr>
            <p:cNvPr id="24" name="Skupina 23"/>
            <p:cNvGrpSpPr/>
            <p:nvPr/>
          </p:nvGrpSpPr>
          <p:grpSpPr>
            <a:xfrm>
              <a:off x="971600" y="3429000"/>
              <a:ext cx="5796645" cy="2592288"/>
              <a:chOff x="971600" y="3429000"/>
              <a:chExt cx="5796645" cy="2592288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971600" y="3429000"/>
                <a:ext cx="5256584" cy="2592288"/>
                <a:chOff x="971600" y="3429000"/>
                <a:chExt cx="5256584" cy="2592288"/>
              </a:xfrm>
            </p:grpSpPr>
            <p:sp>
              <p:nvSpPr>
                <p:cNvPr id="4" name="Šipka doprava 3"/>
                <p:cNvSpPr/>
                <p:nvPr/>
              </p:nvSpPr>
              <p:spPr>
                <a:xfrm>
                  <a:off x="971600" y="4149080"/>
                  <a:ext cx="2232248" cy="432048"/>
                </a:xfrm>
                <a:prstGeom prst="rightArrow">
                  <a:avLst/>
                </a:prstGeom>
                <a:solidFill>
                  <a:schemeClr val="accent3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" name="Obdélník 4"/>
                <p:cNvSpPr/>
                <p:nvPr/>
              </p:nvSpPr>
              <p:spPr>
                <a:xfrm>
                  <a:off x="5940152" y="3429000"/>
                  <a:ext cx="288032" cy="1872208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Vývojový diagram: postup 6"/>
                <p:cNvSpPr/>
                <p:nvPr/>
              </p:nvSpPr>
              <p:spPr>
                <a:xfrm>
                  <a:off x="2843808" y="5301208"/>
                  <a:ext cx="1872208" cy="720080"/>
                </a:xfrm>
                <a:prstGeom prst="flowChartProcess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" name="Ohnutý pruh 7"/>
                <p:cNvSpPr/>
                <p:nvPr/>
              </p:nvSpPr>
              <p:spPr>
                <a:xfrm>
                  <a:off x="2987824" y="5349572"/>
                  <a:ext cx="720080" cy="599708"/>
                </a:xfrm>
                <a:prstGeom prst="blockArc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" name="Pravoúhlá spojnice 11"/>
                <p:cNvCxnSpPr>
                  <a:stCxn id="4" idx="1"/>
                  <a:endCxn id="7" idx="1"/>
                </p:cNvCxnSpPr>
                <p:nvPr/>
              </p:nvCxnSpPr>
              <p:spPr>
                <a:xfrm rot="10800000" flipH="1" flipV="1">
                  <a:off x="971600" y="4365104"/>
                  <a:ext cx="1872208" cy="1296144"/>
                </a:xfrm>
                <a:prstGeom prst="bentConnector3">
                  <a:avLst>
                    <a:gd name="adj1" fmla="val -12210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ravoúhlá spojnice 13"/>
                <p:cNvCxnSpPr>
                  <a:stCxn id="5" idx="2"/>
                  <a:endCxn id="7" idx="3"/>
                </p:cNvCxnSpPr>
                <p:nvPr/>
              </p:nvCxnSpPr>
              <p:spPr>
                <a:xfrm rot="5400000">
                  <a:off x="5220072" y="4797152"/>
                  <a:ext cx="360040" cy="1368152"/>
                </a:xfrm>
                <a:prstGeom prst="bentConnector2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Minus 21"/>
              <p:cNvSpPr/>
              <p:nvPr/>
            </p:nvSpPr>
            <p:spPr>
              <a:xfrm>
                <a:off x="2015717" y="4437112"/>
                <a:ext cx="360040" cy="360040"/>
              </a:xfrm>
              <a:prstGeom prst="mathMinus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Plus 22"/>
              <p:cNvSpPr/>
              <p:nvPr/>
            </p:nvSpPr>
            <p:spPr>
              <a:xfrm>
                <a:off x="6398150" y="4437112"/>
                <a:ext cx="370095" cy="360040"/>
              </a:xfrm>
              <a:prstGeom prst="mathPlus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8" name="TextovéPole 27"/>
            <p:cNvSpPr txBox="1"/>
            <p:nvPr/>
          </p:nvSpPr>
          <p:spPr>
            <a:xfrm>
              <a:off x="3977934" y="5349572"/>
              <a:ext cx="684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err="1" smtClean="0"/>
                <a:t>kV</a:t>
              </a:r>
              <a:endParaRPr lang="cs-CZ" sz="3200" dirty="0"/>
            </a:p>
          </p:txBody>
        </p:sp>
      </p:grpSp>
      <p:cxnSp>
        <p:nvCxnSpPr>
          <p:cNvPr id="34" name="Přímá spojnice se šipkou 33"/>
          <p:cNvCxnSpPr/>
          <p:nvPr/>
        </p:nvCxnSpPr>
        <p:spPr>
          <a:xfrm flipV="1">
            <a:off x="3329864" y="5520238"/>
            <a:ext cx="252026" cy="3240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Skupina 43"/>
          <p:cNvGrpSpPr/>
          <p:nvPr/>
        </p:nvGrpSpPr>
        <p:grpSpPr>
          <a:xfrm>
            <a:off x="3203848" y="3573016"/>
            <a:ext cx="2736304" cy="1152128"/>
            <a:chOff x="3203848" y="3573016"/>
            <a:chExt cx="2736304" cy="1152128"/>
          </a:xfrm>
        </p:grpSpPr>
        <p:cxnSp>
          <p:nvCxnSpPr>
            <p:cNvPr id="37" name="Zakřivená spojnice 36"/>
            <p:cNvCxnSpPr>
              <a:stCxn id="4" idx="3"/>
            </p:cNvCxnSpPr>
            <p:nvPr/>
          </p:nvCxnSpPr>
          <p:spPr>
            <a:xfrm>
              <a:off x="3203848" y="4365104"/>
              <a:ext cx="2736304" cy="360040"/>
            </a:xfrm>
            <a:prstGeom prst="curvedConnector3">
              <a:avLst/>
            </a:prstGeom>
            <a:ln w="158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Zakřivená spojnice 38"/>
            <p:cNvCxnSpPr>
              <a:stCxn id="4" idx="3"/>
            </p:cNvCxnSpPr>
            <p:nvPr/>
          </p:nvCxnSpPr>
          <p:spPr>
            <a:xfrm flipV="1">
              <a:off x="3203848" y="4149080"/>
              <a:ext cx="2736304" cy="216024"/>
            </a:xfrm>
            <a:prstGeom prst="curvedConnector3">
              <a:avLst/>
            </a:prstGeom>
            <a:ln w="158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Zakřivená spojnice 40"/>
            <p:cNvCxnSpPr>
              <a:stCxn id="4" idx="3"/>
            </p:cNvCxnSpPr>
            <p:nvPr/>
          </p:nvCxnSpPr>
          <p:spPr>
            <a:xfrm flipV="1">
              <a:off x="3203848" y="3573016"/>
              <a:ext cx="2736304" cy="792088"/>
            </a:xfrm>
            <a:prstGeom prst="curvedConnector3">
              <a:avLst/>
            </a:prstGeom>
            <a:ln w="158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4155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2735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16. 11. 2012	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</p:txBody>
      </p:sp>
    </p:spTree>
    <p:extLst>
      <p:ext uri="{BB962C8B-B14F-4D97-AF65-F5344CB8AC3E}">
        <p14:creationId xmlns:p14="http://schemas.microsoft.com/office/powerpoint/2010/main" val="33727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201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Aerodynamika</vt:lpstr>
      <vt:lpstr>Vedení elektrického proudu v látkách</vt:lpstr>
      <vt:lpstr>Elektrický proud</vt:lpstr>
      <vt:lpstr>Kovy</vt:lpstr>
      <vt:lpstr>Kapaliny (elektrolyty)</vt:lpstr>
      <vt:lpstr>Plyny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elektrického proudu v látkách</dc:title>
  <dc:creator>Petr Machálek</dc:creator>
  <cp:lastModifiedBy>Petr Machálek</cp:lastModifiedBy>
  <cp:revision>1</cp:revision>
  <dcterms:created xsi:type="dcterms:W3CDTF">2012-11-16T00:35:16Z</dcterms:created>
  <dcterms:modified xsi:type="dcterms:W3CDTF">2012-11-16T00:35:46Z</dcterms:modified>
</cp:coreProperties>
</file>